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6858000" cy="9144000"/>
  <p:embeddedFontLst>
    <p:embeddedFont>
      <p:font typeface="Trebuchet MS" pitchFamily="34" charset="0"/>
      <p:regular r:id="rId41"/>
      <p:bold r:id="rId42"/>
      <p:italic r:id="rId43"/>
      <p:boldItalic r:id="rId44"/>
    </p:embeddedFont>
    <p:embeddedFont>
      <p:font typeface="Georgia" pitchFamily="18" charset="0"/>
      <p:regular r:id="rId45"/>
      <p:bold r:id="rId46"/>
      <p:italic r:id="rId47"/>
      <p:boldItalic r:id="rId48"/>
    </p:embeddedFont>
    <p:embeddedFont>
      <p:font typeface="Comic Sans MS" pitchFamily="66" charset="0"/>
      <p:regular r:id="rId49"/>
      <p:bold r:id="rId50"/>
    </p:embeddedFont>
    <p:embeddedFont>
      <p:font typeface="Century Gothic" pitchFamily="34" charset="0"/>
      <p:regular r:id="rId51"/>
      <p:bold r:id="rId52"/>
      <p:italic r:id="rId53"/>
      <p:boldItalic r:id="rId54"/>
    </p:embeddedFont>
    <p:embeddedFont>
      <p:font typeface="Calibri" pitchFamily="3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9" roundtripDataSignature="AMtx7mhASvYWeFv+i9rMfNz67NsdLf2i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AC9400EF-31E9-4978-9E25-D6BD4D91BB92}">
  <a:tblStyle styleId="{AC9400EF-31E9-4978-9E25-D6BD4D91BB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6.xml"/><Relationship Id="rId51" Type="http://schemas.openxmlformats.org/officeDocument/2006/relationships/font" Target="fonts/font11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6.fntdata"/><Relationship Id="rId5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62216012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62216012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62bbebe7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62bbebe7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62bbebe7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62bbebe7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62bbebe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62bbebe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62bbebe7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1162bbebe7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62bbebe7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162bbebe7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162bbebe76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162bbebe76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162bbebe76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1162bbebe76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7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 txBox="1"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sz="4300" b="1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2100"/>
              <a:buNone/>
              <a:defRPr sz="21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 txBox="1">
            <a:spLocks noGrp="1"/>
          </p:cNvSpPr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1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body" idx="1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>
            <a:spLocks noGrp="1"/>
          </p:cNvSpPr>
          <p:nvPr>
            <p:ph type="pic" idx="2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w="508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31750" dir="4800000" algn="tl" rotWithShape="0">
              <a:srgbClr val="000000">
                <a:alpha val="24705"/>
              </a:srgbClr>
            </a:outerShdw>
          </a:effectLst>
        </p:spPr>
      </p:sp>
      <p:sp>
        <p:nvSpPr>
          <p:cNvPr id="78" name="Google Shape;78;p41"/>
          <p:cNvSpPr txBox="1">
            <a:spLocks noGrp="1"/>
          </p:cNvSpPr>
          <p:nvPr>
            <p:ph type="body" idx="1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2"/>
          <p:cNvSpPr txBox="1"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sz="1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body" idx="1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2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3810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body" idx="1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body" idx="2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925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marL="1371600" lvl="2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429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marL="3200400" lvl="6" indent="-3429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marL="3657600" lvl="7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3" name="Google Shape;93;p43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3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3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/>
          <p:nvPr/>
        </p:nvSpPr>
        <p:spPr>
          <a:xfrm rot="10800000" flipH="1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3"/>
          <p:cNvSpPr txBox="1"/>
          <p:nvPr/>
        </p:nvSpPr>
        <p:spPr>
          <a:xfrm rot="10800000" flipH="1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3"/>
          <p:cNvSpPr txBox="1"/>
          <p:nvPr/>
        </p:nvSpPr>
        <p:spPr>
          <a:xfrm rot="10800000" flipH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33"/>
          <p:cNvSpPr txBox="1"/>
          <p:nvPr/>
        </p:nvSpPr>
        <p:spPr>
          <a:xfrm rot="10800000" flipH="1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3"/>
          <p:cNvSpPr txBox="1"/>
          <p:nvPr/>
        </p:nvSpPr>
        <p:spPr>
          <a:xfrm rot="10800000" flipH="1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3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33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33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3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3"/>
          <p:cNvSpPr txBox="1"/>
          <p:nvPr/>
        </p:nvSpPr>
        <p:spPr>
          <a:xfrm rot="10800000" flipH="1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3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sz="1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5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5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5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5"/>
          <p:cNvSpPr txBox="1"/>
          <p:nvPr/>
        </p:nvSpPr>
        <p:spPr>
          <a:xfrm rot="10800000" flipH="1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5"/>
          <p:cNvSpPr txBox="1"/>
          <p:nvPr/>
        </p:nvSpPr>
        <p:spPr>
          <a:xfrm rot="10800000" flipH="1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5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5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5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5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5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5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5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5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93700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sz="2600" b="0" i="0" u="none" strike="noStrike" cap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810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68300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55600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000"/>
              <a:buFont typeface="Georgia"/>
              <a:buChar char="▫"/>
              <a:defRPr sz="2000" b="0" i="0" u="none" strike="noStrike" cap="none">
                <a:solidFill>
                  <a:srgbClr val="9BBB5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sz="18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3200400" marR="0" lvl="6" indent="-3302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sz="16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sz="15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sz="1400" b="0" i="0" u="none" strike="noStrike" cap="non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sz="1800" b="0" i="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legioantonioalvesramos.g12.b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622160123_0_0"/>
          <p:cNvSpPr txBox="1">
            <a:spLocks noGrp="1"/>
          </p:cNvSpPr>
          <p:nvPr>
            <p:ph type="ctrTitle"/>
          </p:nvPr>
        </p:nvSpPr>
        <p:spPr>
          <a:xfrm>
            <a:off x="150700" y="716112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g1162216012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9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500062" y="285750"/>
            <a:ext cx="350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1850"/>
            <a:ext cx="9383575" cy="71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57187" y="714375"/>
            <a:ext cx="18573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6" name="Google Shape;17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0425"/>
            <a:ext cx="9144000" cy="69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162bbebe76_0_2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1162bbebe76_0_2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g1162bbebe76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3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95" name="Google Shape;1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300" y="-519425"/>
            <a:ext cx="9250455" cy="737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62bbebe76_1_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1162bbebe76_1_2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g1162bbebe76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99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800" y="0"/>
            <a:ext cx="92954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62bbebe76_0_0"/>
          <p:cNvSpPr txBox="1">
            <a:spLocks noGrp="1"/>
          </p:cNvSpPr>
          <p:nvPr>
            <p:ph type="ctrTitle"/>
          </p:nvPr>
        </p:nvSpPr>
        <p:spPr>
          <a:xfrm>
            <a:off x="457200" y="2401887"/>
            <a:ext cx="8458200" cy="1470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62bbebe76_0_0"/>
          <p:cNvSpPr txBox="1"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g1162bbebe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7200"/>
            <a:ext cx="9406959" cy="705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77787" algn="l" rtl="0"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9" name="Google Shape;2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7175"/>
            <a:ext cx="9206900" cy="69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/>
        </p:nvSpPr>
        <p:spPr>
          <a:xfrm>
            <a:off x="428625" y="571500"/>
            <a:ext cx="242887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450" y="-25"/>
            <a:ext cx="9144000" cy="68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"/>
          <p:cNvSpPr txBox="1"/>
          <p:nvPr/>
        </p:nvSpPr>
        <p:spPr>
          <a:xfrm>
            <a:off x="357187" y="571500"/>
            <a:ext cx="8429625" cy="747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Sugerimos que a aluno(a):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Frequente as aulas diariamente no Turno da manhã. A tarde revise as aulas, faça as atividades dadas no dia, anote suas dúvidas e pergunte para o professor;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Dedique um momento diário para a leitura;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aulas começam as 7h45min. Evite chegar após este horário;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 a agenda escolar, registrando as avaliações, atividades e trabalhos no dia em que ocorrerá;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3"/>
          <p:cNvSpPr txBox="1"/>
          <p:nvPr/>
        </p:nvSpPr>
        <p:spPr>
          <a:xfrm>
            <a:off x="428625" y="1071562"/>
            <a:ext cx="8715375" cy="554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 caso de dúvidas  procure ajuda com o professor, serviço de Orientação Educacional, Coordenação Pedagógica e  Coordenação de Turno.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faltar as aulas, busque junto a um colega o que foi trabalhado e coloque o conteúdo em dia. Solicitamos que os familiares avisem o Colégio.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As avaliações serão realizadas de forma presencial; A família deverá comunicar o Colégio o mais breve possível sobre a ausência em casos de atestado médico;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um ambiente em sua casa para seus estudos, mantenha um rotina;</a:t>
            </a: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body" idx="1"/>
          </p:nvPr>
        </p:nvSpPr>
        <p:spPr>
          <a:xfrm>
            <a:off x="285750" y="500046"/>
            <a:ext cx="8229600" cy="58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Tenha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um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componente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curricular (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Disciplina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sz="2800" b="0" i="0" u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Fique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atento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aos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prazos</a:t>
            </a:r>
            <a:r>
              <a:rPr lang="en-US" sz="2800" b="0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endParaRPr lang="en-US" dirty="0" smtClean="0">
              <a:latin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Tx/>
              <a:buChar char="-"/>
            </a:pPr>
            <a:r>
              <a:rPr lang="en-US" dirty="0" err="1" smtClean="0">
                <a:latin typeface="Arial"/>
                <a:cs typeface="Arial"/>
                <a:sym typeface="Arial"/>
              </a:rPr>
              <a:t>Solicitação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aos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familiares</a:t>
            </a:r>
            <a:r>
              <a:rPr lang="en-US" dirty="0" smtClean="0">
                <a:latin typeface="Arial"/>
                <a:cs typeface="Arial"/>
                <a:sym typeface="Arial"/>
              </a:rPr>
              <a:t>: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olhem</a:t>
            </a:r>
            <a:r>
              <a:rPr lang="en-US" dirty="0" smtClean="0">
                <a:latin typeface="Arial"/>
                <a:cs typeface="Arial"/>
                <a:sym typeface="Arial"/>
              </a:rPr>
              <a:t> a agenda.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primeiras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páginas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serão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registradas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atrasos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saídas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antecipadas</a:t>
            </a:r>
            <a:r>
              <a:rPr lang="en-US" dirty="0" smtClean="0">
                <a:latin typeface="Arial"/>
                <a:cs typeface="Arial"/>
                <a:sym typeface="Arial"/>
              </a:rPr>
              <a:t>,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não</a:t>
            </a:r>
            <a:r>
              <a:rPr lang="en-US" dirty="0" smtClean="0">
                <a:latin typeface="Arial"/>
                <a:cs typeface="Arial"/>
                <a:sym typeface="Arial"/>
              </a:rPr>
              <a:t>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realização</a:t>
            </a:r>
            <a:r>
              <a:rPr lang="en-US" dirty="0" smtClean="0">
                <a:latin typeface="Arial"/>
                <a:cs typeface="Arial"/>
                <a:sym typeface="Arial"/>
              </a:rPr>
              <a:t> de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tarefas</a:t>
            </a:r>
            <a:r>
              <a:rPr lang="en-US" dirty="0" smtClean="0">
                <a:latin typeface="Arial"/>
                <a:cs typeface="Arial"/>
                <a:sym typeface="Arial"/>
              </a:rPr>
              <a:t> e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esquecimento</a:t>
            </a:r>
            <a:r>
              <a:rPr lang="en-US" dirty="0" smtClean="0">
                <a:latin typeface="Arial"/>
                <a:cs typeface="Arial"/>
                <a:sym typeface="Arial"/>
              </a:rPr>
              <a:t> de material </a:t>
            </a:r>
            <a:r>
              <a:rPr lang="en-US" dirty="0" err="1" smtClean="0">
                <a:latin typeface="Arial"/>
                <a:cs typeface="Arial"/>
                <a:sym typeface="Arial"/>
              </a:rPr>
              <a:t>solicitado</a:t>
            </a:r>
            <a:r>
              <a:rPr lang="en-US" dirty="0" smtClean="0">
                <a:latin typeface="Arial"/>
                <a:cs typeface="Arial"/>
                <a:sym typeface="Arial"/>
              </a:rPr>
              <a:t>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"/>
          <p:cNvSpPr txBox="1"/>
          <p:nvPr/>
        </p:nvSpPr>
        <p:spPr>
          <a:xfrm>
            <a:off x="428625" y="150018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Arte</a:t>
            </a:r>
            <a:endParaRPr/>
          </a:p>
        </p:txBody>
      </p:sp>
      <p:pic>
        <p:nvPicPr>
          <p:cNvPr id="246" name="Google Shape;2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6862" y="646112"/>
            <a:ext cx="6108700" cy="4846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5"/>
          <p:cNvSpPr txBox="1"/>
          <p:nvPr/>
        </p:nvSpPr>
        <p:spPr>
          <a:xfrm>
            <a:off x="714375" y="2786062"/>
            <a:ext cx="257175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Educação Física</a:t>
            </a:r>
            <a:endParaRPr/>
          </a:p>
        </p:txBody>
      </p:sp>
      <p:sp>
        <p:nvSpPr>
          <p:cNvPr id="248" name="Google Shape;248;p25"/>
          <p:cNvSpPr txBox="1"/>
          <p:nvPr/>
        </p:nvSpPr>
        <p:spPr>
          <a:xfrm>
            <a:off x="1428750" y="3857625"/>
            <a:ext cx="28575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Ciências</a:t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3571875" y="4643437"/>
            <a:ext cx="30003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Inglesa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6286500" y="3357562"/>
            <a:ext cx="25003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Ensino Religioso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e Filosofia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6215062" y="2143125"/>
            <a:ext cx="2643187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Espanhola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6429375" y="500062"/>
            <a:ext cx="271462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Língua Portuguesa</a:t>
            </a:r>
            <a:endParaRPr/>
          </a:p>
        </p:txBody>
      </p:sp>
      <p:sp>
        <p:nvSpPr>
          <p:cNvPr id="253" name="Google Shape;253;p25"/>
          <p:cNvSpPr txBox="1"/>
          <p:nvPr/>
        </p:nvSpPr>
        <p:spPr>
          <a:xfrm>
            <a:off x="6215062" y="5214937"/>
            <a:ext cx="250031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Geografia</a:t>
            </a:r>
            <a:endParaRPr/>
          </a:p>
        </p:txBody>
      </p:sp>
      <p:sp>
        <p:nvSpPr>
          <p:cNvPr id="254" name="Google Shape;254;p25"/>
          <p:cNvSpPr txBox="1"/>
          <p:nvPr/>
        </p:nvSpPr>
        <p:spPr>
          <a:xfrm>
            <a:off x="571500" y="5072062"/>
            <a:ext cx="2786062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História</a:t>
            </a:r>
            <a:endParaRPr/>
          </a:p>
        </p:txBody>
      </p:sp>
      <p:sp>
        <p:nvSpPr>
          <p:cNvPr id="255" name="Google Shape;255;p25"/>
          <p:cNvSpPr txBox="1"/>
          <p:nvPr/>
        </p:nvSpPr>
        <p:spPr>
          <a:xfrm>
            <a:off x="428625" y="1143000"/>
            <a:ext cx="30003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None/>
            </a:pPr>
            <a:r>
              <a:rPr lang="en-US" sz="2400" b="0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Matemática</a:t>
            </a:r>
            <a:endParaRPr/>
          </a:p>
        </p:txBody>
      </p:sp>
      <p:pic>
        <p:nvPicPr>
          <p:cNvPr id="256" name="Google Shape;256;p25" descr="C:\Users\NILTA\Desktop\Logo PNG (1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500062"/>
            <a:ext cx="1500187" cy="5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571500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>
            <a:spLocks noGrp="1"/>
          </p:cNvSpPr>
          <p:nvPr>
            <p:ph type="title"/>
          </p:nvPr>
        </p:nvSpPr>
        <p:spPr>
          <a:xfrm>
            <a:off x="642937" y="928687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0" i="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Sistema de ensino pH </a:t>
            </a:r>
            <a:endParaRPr/>
          </a:p>
        </p:txBody>
      </p:sp>
      <p:pic>
        <p:nvPicPr>
          <p:cNvPr id="263" name="Google Shape;263;p26" descr="C:\Users\grazi\OneDrive\Área de Trabalho\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9312" y="714375"/>
            <a:ext cx="2657475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" descr="Resultado de imagem para FOTOS LIVROS PH 2020 SEXTO ANO SOMOS EDUCAÇÃO"/>
          <p:cNvSpPr txBox="1"/>
          <p:nvPr/>
        </p:nvSpPr>
        <p:spPr>
          <a:xfrm>
            <a:off x="147637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6" name="Google Shape;266;p26" descr="Resultado de imagem para FOTOS LIVROS PH 2020 SEXTO ANO SOMOS EDUCAÇÃ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312" y="2071687"/>
            <a:ext cx="3054350" cy="3694112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6"/>
          <p:cNvSpPr txBox="1"/>
          <p:nvPr/>
        </p:nvSpPr>
        <p:spPr>
          <a:xfrm>
            <a:off x="3286125" y="2357437"/>
            <a:ext cx="5572125" cy="381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Caderno Multidisciplinar:</a:t>
            </a: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Matemática, Ciências da  Natureza, Língua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Portuguesa, Redação, Geografia e História.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Língua Inglesa- polígrafo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>
            <a:spLocks noGrp="1"/>
          </p:cNvSpPr>
          <p:nvPr>
            <p:ph type="body" idx="1"/>
          </p:nvPr>
        </p:nvSpPr>
        <p:spPr>
          <a:xfrm>
            <a:off x="428625" y="2000250"/>
            <a:ext cx="8358187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estudante possui um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login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senha.</a:t>
            </a:r>
            <a:endParaRPr/>
          </a:p>
          <a:p>
            <a:pPr marL="365125" marR="0" lvl="0" indent="-777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Acessar o portal pH quando solicitado pelo professor ou como recurso para seus estudos;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8"/>
          <p:cNvGraphicFramePr/>
          <p:nvPr/>
        </p:nvGraphicFramePr>
        <p:xfrm>
          <a:off x="285750" y="1643062"/>
          <a:ext cx="8643925" cy="40512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846250"/>
                <a:gridCol w="2070100"/>
                <a:gridCol w="1993900"/>
                <a:gridCol w="2733675"/>
              </a:tblGrid>
              <a:tr h="1855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Parcial</a:t>
                      </a:r>
                      <a:endParaRPr sz="1600" b="1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(testes, trabalhos, listas, etc)</a:t>
                      </a: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5,0</a:t>
                      </a:r>
                      <a:endParaRPr sz="1600" b="1" i="0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Qualitativa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1,0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Cumulativa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i="0" u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Avaliação de Recuperação Paralela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4,0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195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Composta no mínimo por 2 instrumentos avaliativos. 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Critérios: 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Responsabilidade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Participação</a:t>
                      </a:r>
                      <a:endParaRPr/>
                    </a:p>
                    <a:p>
                      <a:pPr marL="0" marR="0" lvl="0" indent="-10160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Comportamento</a:t>
                      </a: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 estabelecida como nota substitutiva, se for maior que a Cumulativa. </a:t>
                      </a:r>
                      <a:endParaRPr/>
                    </a:p>
                    <a:p>
                      <a:pPr marL="0" marR="0" lvl="0" indent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 avaliação </a:t>
                      </a:r>
                      <a:r>
                        <a:rPr lang="en-US" sz="16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Paralela </a:t>
                      </a:r>
                      <a:r>
                        <a:rPr lang="en-US" sz="16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deve ser aplicada a todos os alunos</a:t>
                      </a:r>
                      <a:endParaRPr/>
                    </a:p>
                  </a:txBody>
                  <a:tcPr marL="66400" marR="66400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78" name="Google Shape;278;p28"/>
          <p:cNvSpPr txBox="1"/>
          <p:nvPr/>
        </p:nvSpPr>
        <p:spPr>
          <a:xfrm>
            <a:off x="1928812" y="714375"/>
            <a:ext cx="43576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AVALIAÇÕES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>
            <a:spLocks noGrp="1"/>
          </p:cNvSpPr>
          <p:nvPr>
            <p:ph type="body" idx="1"/>
          </p:nvPr>
        </p:nvSpPr>
        <p:spPr>
          <a:xfrm>
            <a:off x="428625" y="857250"/>
            <a:ext cx="8515350" cy="521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Cumulativas e Paralelas</a:t>
            </a:r>
            <a:endParaRPr/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pela Coordenação Pedagógica- calendário será colocado nos canais de comunicação.</a:t>
            </a:r>
            <a:endParaRPr sz="2800" b="0" i="0" u="non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Avaliações Parciais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Agendadas pelo professor.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Serão divulgadas nas aulas e disponibilizada a data no Componente Curricular (Plataforma Moodle)</a:t>
            </a:r>
            <a:endParaRPr/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	Aluno deverá registrar em sua agenda.</a:t>
            </a:r>
            <a:endParaRPr/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84" name="Google Shape;284;p29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642937"/>
            <a:ext cx="1571625" cy="60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6025" y="-199175"/>
            <a:ext cx="9257174" cy="70571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0"/>
          <p:cNvSpPr txBox="1">
            <a:spLocks noGrp="1"/>
          </p:cNvSpPr>
          <p:nvPr>
            <p:ph type="body" idx="1"/>
          </p:nvPr>
        </p:nvSpPr>
        <p:spPr>
          <a:xfrm>
            <a:off x="561962" y="637637"/>
            <a:ext cx="3492600" cy="3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21/02 a 31/05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01/06 a  09/09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3º Trimestre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10/09 a  16/12</a:t>
            </a:r>
            <a:endParaRPr/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" lvl="0" indent="0" algn="l" rtl="0">
              <a:spcBef>
                <a:spcPts val="300"/>
              </a:spcBef>
              <a:spcAft>
                <a:spcPts val="0"/>
              </a:spcAft>
              <a:buSzPts val="2800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572000" y="533850"/>
            <a:ext cx="45720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Sábados Letivos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23/04-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Aniversário CAAR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21/05-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11/06-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Festa Junina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20/08-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24/09-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Gincana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05/11-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Aula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entury Gothic"/>
              <a:buNone/>
            </a:pPr>
            <a:r>
              <a:rPr lang="en-US" sz="1000" b="1" i="0" u="none">
                <a:solidFill>
                  <a:srgbClr val="65656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TURMA 61</a:t>
            </a:r>
            <a:endParaRPr sz="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6565"/>
              </a:buClr>
              <a:buSzPts val="1000"/>
              <a:buFont typeface="Calibri"/>
              <a:buNone/>
            </a:pPr>
            <a:r>
              <a:rPr lang="en-US" sz="1000" b="0" i="0" u="none">
                <a:solidFill>
                  <a:srgbClr val="656565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7" name="Google Shape;297;p31"/>
          <p:cNvSpPr txBox="1"/>
          <p:nvPr/>
        </p:nvSpPr>
        <p:spPr>
          <a:xfrm>
            <a:off x="1428750" y="714375"/>
            <a:ext cx="492918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 </a:t>
            </a:r>
            <a:r>
              <a:rPr lang="en-US" sz="2800" b="1" i="0" u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r>
            <a:endParaRPr/>
          </a:p>
        </p:txBody>
      </p:sp>
      <p:graphicFrame>
        <p:nvGraphicFramePr>
          <p:cNvPr id="298" name="Google Shape;298;p31"/>
          <p:cNvGraphicFramePr/>
          <p:nvPr/>
        </p:nvGraphicFramePr>
        <p:xfrm>
          <a:off x="714375" y="1214437"/>
          <a:ext cx="7643775" cy="5214875"/>
        </p:xfrm>
        <a:graphic>
          <a:graphicData uri="http://schemas.openxmlformats.org/drawingml/2006/table">
            <a:tbl>
              <a:tblPr>
                <a:noFill/>
                <a:tableStyleId>{AC9400EF-31E9-4978-9E25-D6BD4D91BB92}</a:tableStyleId>
              </a:tblPr>
              <a:tblGrid>
                <a:gridCol w="1273175"/>
                <a:gridCol w="1274750"/>
                <a:gridCol w="1274750"/>
                <a:gridCol w="1273175"/>
                <a:gridCol w="1274750"/>
                <a:gridCol w="1273175"/>
              </a:tblGrid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2ª feira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4ª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5ª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6ª feira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7h45min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HIST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dirty="0" smtClean="0"/>
                        <a:t>GEOG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ARTE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RED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RED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8h25min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HIST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FIL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HIST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n-lt"/>
                          <a:ea typeface="Georgia"/>
                          <a:cs typeface="Georgia"/>
                          <a:sym typeface="Georgia"/>
                        </a:rPr>
                        <a:t>LI</a:t>
                      </a:r>
                      <a:endParaRPr sz="1400" b="0" i="0" u="none">
                        <a:solidFill>
                          <a:srgbClr val="000000"/>
                        </a:solidFill>
                        <a:latin typeface="+mn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ER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MAT</a:t>
                      </a:r>
                      <a:endParaRPr lang="pt-BR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n-lt"/>
                          <a:ea typeface="Georgia"/>
                          <a:cs typeface="Georgia"/>
                          <a:sym typeface="Georgia"/>
                        </a:rPr>
                        <a:t>LP</a:t>
                      </a:r>
                      <a:endParaRPr sz="1400" b="0" i="0" u="none">
                        <a:solidFill>
                          <a:srgbClr val="000000"/>
                        </a:solidFill>
                        <a:latin typeface="+mn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  <a:tabLst/>
                        <a:defRPr/>
                      </a:pPr>
                      <a:r>
                        <a:rPr lang="pt-BR" dirty="0" err="1" smtClean="0"/>
                        <a:t>ED.FÍS</a:t>
                      </a:r>
                      <a:endParaRPr lang="pt-BR" dirty="0" smtClean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sz="1400" dirty="0" smtClean="0">
                          <a:latin typeface="+mj-lt"/>
                        </a:rPr>
                        <a:t>CN</a:t>
                      </a:r>
                      <a:endParaRPr sz="14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Intervalo-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 dirty="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9h55min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até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10h10min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GEOG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LP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CN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MAT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8E8"/>
                    </a:solidFill>
                  </a:tcPr>
                </a:tc>
              </a:tr>
              <a:tr h="74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800" b="0" i="0" u="none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10h55min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en-US" sz="1400" b="0" i="0" u="none" dirty="0" smtClean="0">
                          <a:solidFill>
                            <a:srgbClr val="000000"/>
                          </a:solidFill>
                          <a:latin typeface="+mj-lt"/>
                          <a:sym typeface="Georgia"/>
                        </a:rPr>
                        <a:t>LE</a:t>
                      </a:r>
                      <a:endParaRPr sz="1400">
                        <a:latin typeface="+mj-l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err="1" smtClean="0"/>
                        <a:t>ED.FÍS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LP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b="0" i="0" u="none" dirty="0" smtClean="0">
                          <a:solidFill>
                            <a:srgbClr val="000000"/>
                          </a:solidFill>
                          <a:latin typeface="+mj-lt"/>
                          <a:ea typeface="Georgia"/>
                          <a:cs typeface="Georgia"/>
                          <a:sym typeface="Georgia"/>
                        </a:rPr>
                        <a:t>CN</a:t>
                      </a:r>
                      <a:endParaRPr sz="1400" b="0" i="0" u="none">
                        <a:solidFill>
                          <a:srgbClr val="000000"/>
                        </a:solidFill>
                        <a:latin typeface="+mj-lt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Georgia"/>
                        <a:buNone/>
                      </a:pPr>
                      <a:r>
                        <a:rPr lang="pt-BR" dirty="0" smtClean="0"/>
                        <a:t>MAT</a:t>
                      </a:r>
                      <a:endParaRPr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g1162bbebe7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330175"/>
            <a:ext cx="9144000" cy="7188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1162bbebe76_0_8"/>
          <p:cNvSpPr txBox="1">
            <a:spLocks noGrp="1"/>
          </p:cNvSpPr>
          <p:nvPr>
            <p:ph type="body" idx="1"/>
          </p:nvPr>
        </p:nvSpPr>
        <p:spPr>
          <a:xfrm>
            <a:off x="322850" y="292450"/>
            <a:ext cx="8592600" cy="464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UNIFORME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O aluno deverá usar o uniforme completo (camiseta, blusa, casaco, jaqueta e calça, bermuda de acordo com a estação).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Observação: Eventualmente, em dias de chuva, por exemplo, o aluno poderá não ter alguma do uniforme disponível, nesse caso, solicitamos que justifiquem na agenda à Coordenação de Turno.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Calçado: orientamos que os alunos venham a escola com calçado fechado;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endParaRPr sz="18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Trazer sempre  garrafa com água.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 Uso da máscara (trazer mais uma máscara para trocar depois do recreio).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1162bbebe76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1162bbebe76_0_14"/>
          <p:cNvSpPr txBox="1">
            <a:spLocks noGrp="1"/>
          </p:cNvSpPr>
          <p:nvPr>
            <p:ph type="body" idx="1"/>
          </p:nvPr>
        </p:nvSpPr>
        <p:spPr>
          <a:xfrm>
            <a:off x="730775" y="7779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Atrasos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 aluno que chegar atrasado até 05 minutos deverá ir até a sala da coordenação de turno, para justificar o atraso e ser autorizado a entrar . Após 05 minutos de tolerância, o  aluno  só entrará no próximo período.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É importante evitar  os atrasos.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1162bbebe76_3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1162bbebe76_3_0"/>
          <p:cNvSpPr txBox="1">
            <a:spLocks noGrp="1"/>
          </p:cNvSpPr>
          <p:nvPr>
            <p:ph type="body" idx="1"/>
          </p:nvPr>
        </p:nvSpPr>
        <p:spPr>
          <a:xfrm>
            <a:off x="272950" y="645812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>
                <a:latin typeface="Arial"/>
                <a:ea typeface="Arial"/>
                <a:cs typeface="Arial"/>
                <a:sym typeface="Arial"/>
              </a:rPr>
              <a:t>  			</a:t>
            </a:r>
            <a:r>
              <a:rPr lang="en-US" sz="24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Saída antes do término da aula:</a:t>
            </a:r>
            <a:endParaRPr sz="24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familiar ou responsável deverá se apresentar na sala da Coordenação de Turno com a justificativa para retirar o aluno mais cedo ou avisando na agenda o motivo pelo qual terá que sair.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162bbebe76_3_13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162bbebe76_3_13"/>
          <p:cNvSpPr txBox="1">
            <a:spLocks noGrp="1"/>
          </p:cNvSpPr>
          <p:nvPr>
            <p:ph type="body" idx="1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3" name="Google Shape;323;g1162bbebe76_3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9605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1162bbebe76_3_13"/>
          <p:cNvSpPr txBox="1"/>
          <p:nvPr/>
        </p:nvSpPr>
        <p:spPr>
          <a:xfrm>
            <a:off x="457200" y="320350"/>
            <a:ext cx="8229600" cy="61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dk1"/>
                </a:solidFill>
              </a:rPr>
              <a:t>				</a:t>
            </a:r>
            <a:r>
              <a:rPr lang="en-US" sz="2400" b="1">
                <a:solidFill>
                  <a:srgbClr val="FFFF00"/>
                </a:solidFill>
              </a:rPr>
              <a:t>Agenda</a:t>
            </a:r>
            <a:endParaRPr sz="2400"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</a:rPr>
              <a:t>            	</a:t>
            </a:r>
            <a:r>
              <a:rPr lang="en-US" sz="2400">
                <a:solidFill>
                  <a:schemeClr val="dk1"/>
                </a:solidFill>
              </a:rPr>
              <a:t>- O uso da agenda é obrigatório. É o meio de comunicação entre a família e a escola.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         	As famílias ou responsáveis sempre devem assinar os avisos que vão na agenda e aluno deve trazê-la todos os dias para colégio.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  		</a:t>
            </a:r>
            <a:r>
              <a:rPr lang="en-US" sz="2400" b="1">
                <a:solidFill>
                  <a:srgbClr val="FFFF00"/>
                </a:solidFill>
              </a:rPr>
              <a:t>Saídas dos alunos-11h45min</a:t>
            </a:r>
            <a:endParaRPr sz="2400" b="1">
              <a:solidFill>
                <a:schemeClr val="dk1"/>
              </a:solidFill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As famílias ou responsáveis ficam aguardando os alunos pelo acesso do portão principal do colégio. A saída funcionará pelo sistema de som.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1" descr="C:\Users\NILTA\Desktop\PALLOT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249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 descr="Figurinha sem etiqueta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 descr="blob:https://web.whatsapp.com/6917e374-d841-489c-9a5a-89c3cee1c148"/>
          <p:cNvSpPr txBox="1"/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32" descr="C:\Users\NILTA\Desktop\PAllotti 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1500"/>
            <a:ext cx="3879850" cy="5948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 txBox="1"/>
          <p:nvPr/>
        </p:nvSpPr>
        <p:spPr>
          <a:xfrm>
            <a:off x="3786187" y="2000250"/>
            <a:ext cx="4714875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Muito obrigado pela presença!</a:t>
            </a:r>
            <a:endParaRPr/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15500" y="0"/>
            <a:ext cx="94035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-63275" y="400437"/>
            <a:ext cx="8858400" cy="61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Telefones para contato: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1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Pedagógica (Claudia Reis)-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3220 4551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b="1"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Coordenação de Turno (Caroline)-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991054863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Orientação Educacional (Nilta)-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999721083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                                         (Graziele)- </a:t>
            </a:r>
            <a:r>
              <a:rPr lang="en-US" sz="2800" b="1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991054187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6878"/>
            <a:ext cx="9144000" cy="701295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278562" y="452912"/>
            <a:ext cx="8586900" cy="5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Canais de acesso em relação à vida escolar: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Portal do aluno- no site do Colégio: CPF e data de nascimento --/--/---- (notas, rematrículas)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Plataforma Moodle-  número da matrícula(RA) e data de nascimento ( Professores poderão usar para atividades complementares e SOE para notícias)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5475" y="0"/>
            <a:ext cx="9219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834550" y="579812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Plataforma Plurall- email e senha definida pelo aluno. Primeiro acesso dos alunos necessita de um código gerado pela Editora e fornecido pela Secretaria. ( exercícios, livros digitais, recursos para estudos)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419175" y="61062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 sz="4000" b="1" i="0" u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Canais para  acompanhar as notícias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419175" y="1936887"/>
            <a:ext cx="82296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Site do Colégio: </a:t>
            </a:r>
            <a:r>
              <a:rPr lang="en-US" sz="2800" b="0" i="0" u="sn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http://www.colegioantonioalvesramos.g12.br/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Facebook: Pallotti - Colégio Antônio Alves Ramos;</a:t>
            </a:r>
            <a:endParaRPr>
              <a:solidFill>
                <a:schemeClr val="lt1"/>
              </a:solidFill>
            </a:endParaRPr>
          </a:p>
          <a:p>
            <a:pPr marL="365125" marR="0" lvl="0" indent="-2555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Plataforma Moodle- notícias (Serviço de Orientação Educacional e Coordenação Pedagógica);</a:t>
            </a:r>
            <a:endParaRPr>
              <a:solidFill>
                <a:schemeClr val="lt1"/>
              </a:solidFill>
            </a:endParaRPr>
          </a:p>
          <a:p>
            <a:pPr marL="365125" marR="0" lvl="0" indent="-77787" algn="l" rtl="0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endParaRPr sz="2800" b="0" i="0" u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 descr="C:\Users\NILTA\Desktop\Logo PNG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625"/>
            <a:ext cx="1571625" cy="60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1357312" y="500062"/>
            <a:ext cx="73009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4800"/>
              <a:buFont typeface="Georgia"/>
              <a:buNone/>
            </a:pPr>
            <a:r>
              <a:rPr lang="en-US" sz="4800" b="1" i="0" u="non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/>
          </a:p>
        </p:txBody>
      </p:sp>
      <p:pic>
        <p:nvPicPr>
          <p:cNvPr id="145" name="Google Shape;145;p8" descr="Pode ser uma imagem de 1 pessoa, sentada, em pé e área intern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190625"/>
            <a:ext cx="9144000" cy="56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8"/>
          <p:cNvSpPr txBox="1"/>
          <p:nvPr/>
        </p:nvSpPr>
        <p:spPr>
          <a:xfrm>
            <a:off x="1857375" y="571500"/>
            <a:ext cx="5857875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Semana Pedagógica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title"/>
          </p:nvPr>
        </p:nvSpPr>
        <p:spPr>
          <a:xfrm>
            <a:off x="532675" y="5392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Projeto interdisciplinar 6º Ano</a:t>
            </a:r>
            <a:endParaRPr/>
          </a:p>
        </p:txBody>
      </p: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103750" y="1128362"/>
            <a:ext cx="8858400" cy="43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Meio ambiente: cuidado e conscientização</a:t>
            </a:r>
            <a:endParaRPr sz="2800" b="0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r>
              <a:rPr lang="en-US" sz="2800" b="1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Objetivo Geral: </a:t>
            </a: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Estimular a mudança de atitudes e a prática de novos hábitos na comunidade escolar com relação ao cuidado e a preservação do meio ambiente. </a:t>
            </a:r>
            <a:endParaRPr/>
          </a:p>
          <a:p>
            <a:pPr marL="365125" marR="0" lvl="0" indent="-255587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buSzPts val="2800"/>
              <a:buFont typeface="Georgia"/>
              <a:buNone/>
            </a:pPr>
            <a: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en-US" sz="2800" b="0" i="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/>
          </a:p>
        </p:txBody>
      </p:sp>
      <p:pic>
        <p:nvPicPr>
          <p:cNvPr id="153" name="Google Shape;15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225" y="3962000"/>
            <a:ext cx="3886224" cy="25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o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446</Words>
  <PresentationFormat>Apresentação na tela (4:3)</PresentationFormat>
  <Paragraphs>201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47" baseType="lpstr">
      <vt:lpstr>Arial</vt:lpstr>
      <vt:lpstr>Trebuchet MS</vt:lpstr>
      <vt:lpstr>Georgia</vt:lpstr>
      <vt:lpstr>Noto Sans Symbols</vt:lpstr>
      <vt:lpstr>Comic Sans MS</vt:lpstr>
      <vt:lpstr>Times New Roman</vt:lpstr>
      <vt:lpstr>Century Gothic</vt:lpstr>
      <vt:lpstr>Calibri</vt:lpstr>
      <vt:lpstr>1_Urbano</vt:lpstr>
      <vt:lpstr>Urbano</vt:lpstr>
      <vt:lpstr>Slide 1</vt:lpstr>
      <vt:lpstr>Slide 2</vt:lpstr>
      <vt:lpstr>Slide 3</vt:lpstr>
      <vt:lpstr>Slide 4</vt:lpstr>
      <vt:lpstr>Slide 5</vt:lpstr>
      <vt:lpstr>Slide 6</vt:lpstr>
      <vt:lpstr>Canais para  acompanhar as notícias</vt:lpstr>
      <vt:lpstr>Slide 8</vt:lpstr>
      <vt:lpstr>Projeto interdisciplinar 6º Ano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Sistema de ensino pH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NILTA</dc:creator>
  <cp:lastModifiedBy>NILTA</cp:lastModifiedBy>
  <cp:revision>3</cp:revision>
  <dcterms:created xsi:type="dcterms:W3CDTF">2019-12-30T11:35:53Z</dcterms:created>
  <dcterms:modified xsi:type="dcterms:W3CDTF">2022-02-23T14:09:25Z</dcterms:modified>
</cp:coreProperties>
</file>