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embeddedFontLst>
    <p:embeddedFont>
      <p:font typeface="Trebuchet MS" pitchFamily="34" charset="0"/>
      <p:regular r:id="rId41"/>
      <p:bold r:id="rId42"/>
      <p:italic r:id="rId43"/>
      <p:boldItalic r:id="rId44"/>
    </p:embeddedFont>
    <p:embeddedFont>
      <p:font typeface="Georgia" pitchFamily="18" charset="0"/>
      <p:regular r:id="rId45"/>
      <p:bold r:id="rId46"/>
      <p:italic r:id="rId47"/>
      <p:boldItalic r:id="rId48"/>
    </p:embeddedFont>
    <p:embeddedFont>
      <p:font typeface="Comic Sans MS" pitchFamily="66" charset="0"/>
      <p:regular r:id="rId49"/>
      <p:bold r:id="rId50"/>
    </p:embeddedFont>
    <p:embeddedFont>
      <p:font typeface="Century Gothic" pitchFamily="34" charset="0"/>
      <p:regular r:id="rId51"/>
      <p:bold r:id="rId52"/>
      <p:italic r:id="rId53"/>
      <p:boldItalic r:id="rId54"/>
    </p:embeddedFont>
    <p:embeddedFont>
      <p:font typeface="Calibri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ASvYWeFv+i9rMfNz67NsdLf2i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C9400EF-31E9-4978-9E25-D6BD4D91BB92}">
  <a:tblStyle styleId="{AC9400EF-31E9-4978-9E25-D6BD4D91BB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6221601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6221601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62bbebe7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62bbebe7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62bbebe7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62bbebe7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62bbebe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62bbebe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62bbebe7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62bbebe7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62bbebe7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62bbebe7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62bbebe7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162bbebe7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62bbebe76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62bbebe76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</p:sp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3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3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3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3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3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3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3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3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3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3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9BBB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5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5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5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5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5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5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5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5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5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5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5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9BBB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egioantonioalvesramos.g12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622160123_0_0"/>
          <p:cNvSpPr txBox="1">
            <a:spLocks noGrp="1"/>
          </p:cNvSpPr>
          <p:nvPr>
            <p:ph type="ctrTitle"/>
          </p:nvPr>
        </p:nvSpPr>
        <p:spPr>
          <a:xfrm>
            <a:off x="150700" y="716112"/>
            <a:ext cx="8458200" cy="147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g1162216012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500062" y="285750"/>
            <a:ext cx="350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1850"/>
            <a:ext cx="9383575" cy="71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57187" y="714375"/>
            <a:ext cx="18573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425"/>
            <a:ext cx="9144000" cy="69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62bbebe76_0_2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162bbebe76_0_2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g1162bbebe76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77787" algn="l" rtl="0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300" y="-519425"/>
            <a:ext cx="9250455" cy="73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62bbebe76_1_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162bbebe76_1_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g1162bbebe76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9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800" y="0"/>
            <a:ext cx="9295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62bbebe76_0_0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162bbebe76_0_0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g1162bbebe7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025" y="-197200"/>
            <a:ext cx="9406959" cy="70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2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77787" algn="l" rtl="0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9" name="Google Shape;2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175"/>
            <a:ext cx="9206900" cy="69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/>
        </p:nvSpPr>
        <p:spPr>
          <a:xfrm>
            <a:off x="428625" y="571500"/>
            <a:ext cx="24288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450" y="-25"/>
            <a:ext cx="9144000" cy="6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/>
        </p:nvSpPr>
        <p:spPr>
          <a:xfrm>
            <a:off x="357187" y="571500"/>
            <a:ext cx="8429625" cy="74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Sugerimos que a aluno(a):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Frequente as aulas diariamente no Turno da manhã. A tarde revise as aulas, faça as atividades dadas no dia, anote suas dúvidas e pergunte para o professor;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Dedique um momento diário para a leitura;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aulas começam as 7h45min. Evite chegar após este horário;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a agenda escolar, registrando as avaliações, atividades e trabalhos no dia em que ocorrerá;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/>
        </p:nvSpPr>
        <p:spPr>
          <a:xfrm>
            <a:off x="428625" y="1071562"/>
            <a:ext cx="8715375" cy="554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caso de dúvidas  procure ajuda com o professor, serviço de Orientação Educacional, Coordenação Pedagógica e  Coordenação de Turno.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faltar as aulas, busque junto a um colega o que foi trabalhado e coloque o conteúdo em dia. Solicitamos que os familiares avisem o Colégio.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As avaliações serão realizadas de forma presencial; A família deverá comunicar o Colégio o mais breve possível sobre a ausência em casos de atestado médico;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um ambiente em sua casa para seus estudos, mantenha um rotina;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285750" y="500046"/>
            <a:ext cx="8229600" cy="58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Tenha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caderno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curricular (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Disciplina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Fique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atento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prazos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endParaRPr lang="en-US" dirty="0" smtClean="0">
              <a:latin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r>
              <a:rPr lang="en-US" dirty="0" err="1" smtClean="0">
                <a:latin typeface="Arial"/>
                <a:cs typeface="Arial"/>
                <a:sym typeface="Arial"/>
              </a:rPr>
              <a:t>Solicitação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aos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familiares</a:t>
            </a:r>
            <a:r>
              <a:rPr lang="en-US" dirty="0" smtClean="0">
                <a:latin typeface="Arial"/>
                <a:cs typeface="Arial"/>
                <a:sym typeface="Arial"/>
              </a:rPr>
              <a:t>: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olhem</a:t>
            </a:r>
            <a:r>
              <a:rPr lang="en-US" dirty="0" smtClean="0">
                <a:latin typeface="Arial"/>
                <a:cs typeface="Arial"/>
                <a:sym typeface="Arial"/>
              </a:rPr>
              <a:t> a agenda.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Nas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primeiras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páginas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serão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registradas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atrasos</a:t>
            </a:r>
            <a:r>
              <a:rPr lang="en-US" dirty="0" smtClean="0">
                <a:latin typeface="Arial"/>
                <a:cs typeface="Arial"/>
                <a:sym typeface="Arial"/>
              </a:rPr>
              <a:t>,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saídas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antecipadas</a:t>
            </a:r>
            <a:r>
              <a:rPr lang="en-US" dirty="0" smtClean="0">
                <a:latin typeface="Arial"/>
                <a:cs typeface="Arial"/>
                <a:sym typeface="Arial"/>
              </a:rPr>
              <a:t>,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não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realização</a:t>
            </a:r>
            <a:r>
              <a:rPr lang="en-US" dirty="0" smtClean="0">
                <a:latin typeface="Arial"/>
                <a:cs typeface="Arial"/>
                <a:sym typeface="Arial"/>
              </a:rPr>
              <a:t> de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tarefas</a:t>
            </a:r>
            <a:r>
              <a:rPr lang="en-US" dirty="0" smtClean="0">
                <a:latin typeface="Arial"/>
                <a:cs typeface="Arial"/>
                <a:sym typeface="Arial"/>
              </a:rPr>
              <a:t> e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esquecimento</a:t>
            </a:r>
            <a:r>
              <a:rPr lang="en-US" dirty="0" smtClean="0">
                <a:latin typeface="Arial"/>
                <a:cs typeface="Arial"/>
                <a:sym typeface="Arial"/>
              </a:rPr>
              <a:t> de material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solicitado</a:t>
            </a:r>
            <a:r>
              <a:rPr lang="en-US" smtClean="0">
                <a:latin typeface="Arial"/>
                <a:cs typeface="Arial"/>
                <a:sym typeface="Arial"/>
              </a:rPr>
              <a:t>.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/>
        </p:nvSpPr>
        <p:spPr>
          <a:xfrm>
            <a:off x="428625" y="1500187"/>
            <a:ext cx="25003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Arte</a:t>
            </a:r>
            <a:endParaRPr/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2" y="646112"/>
            <a:ext cx="6108700" cy="4846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714375" y="2786062"/>
            <a:ext cx="25717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Educação Física</a:t>
            </a:r>
            <a:endParaRPr/>
          </a:p>
        </p:txBody>
      </p:sp>
      <p:sp>
        <p:nvSpPr>
          <p:cNvPr id="248" name="Google Shape;248;p25"/>
          <p:cNvSpPr txBox="1"/>
          <p:nvPr/>
        </p:nvSpPr>
        <p:spPr>
          <a:xfrm>
            <a:off x="1428750" y="3857625"/>
            <a:ext cx="28575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Ciências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3571875" y="4643437"/>
            <a:ext cx="30003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Inglesa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6286500" y="3357562"/>
            <a:ext cx="25003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Ensino Religioso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Filosofia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6215062" y="2143125"/>
            <a:ext cx="264318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Espanhola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6429375" y="500062"/>
            <a:ext cx="27146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Portuguesa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6215062" y="5214937"/>
            <a:ext cx="25003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Geografia</a:t>
            </a:r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571500" y="5072062"/>
            <a:ext cx="2786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História</a:t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428625" y="1143000"/>
            <a:ext cx="30003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Matemática</a:t>
            </a:r>
            <a:endParaRPr/>
          </a:p>
        </p:txBody>
      </p:sp>
      <p:pic>
        <p:nvPicPr>
          <p:cNvPr id="256" name="Google Shape;256;p25" descr="C:\Users\NILTA\Desktop\Logo PNG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500062"/>
            <a:ext cx="1500187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571500"/>
            <a:ext cx="1571625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>
            <a:spLocks noGrp="1"/>
          </p:cNvSpPr>
          <p:nvPr>
            <p:ph type="title"/>
          </p:nvPr>
        </p:nvSpPr>
        <p:spPr>
          <a:xfrm>
            <a:off x="642937" y="92868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Sistema de ensino pH </a:t>
            </a:r>
            <a:endParaRPr/>
          </a:p>
        </p:txBody>
      </p:sp>
      <p:pic>
        <p:nvPicPr>
          <p:cNvPr id="263" name="Google Shape;263;p26" descr="C:\Users\grazi\OneDrive\Área de Trabalho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312" y="714375"/>
            <a:ext cx="26574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 descr="Resultado de imagem para FOTOS LIVROS PH 2020 SEXTO ANO SOMOS EDUCAÇÃO"/>
          <p:cNvSpPr txBox="1"/>
          <p:nvPr/>
        </p:nvSpPr>
        <p:spPr>
          <a:xfrm>
            <a:off x="1476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 descr="Resultado de imagem para FOTOS LIVROS PH 2020 SEXTO ANO SOMOS EDUCAÇÃO"/>
          <p:cNvSpPr txBox="1"/>
          <p:nvPr/>
        </p:nvSpPr>
        <p:spPr>
          <a:xfrm>
            <a:off x="1476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6" descr="Resultado de imagem para FOTOS LIVROS PH 2020 SEXTO ANO SOMOS EDUCAÇÃ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312" y="2071687"/>
            <a:ext cx="3054350" cy="369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6"/>
          <p:cNvSpPr txBox="1"/>
          <p:nvPr/>
        </p:nvSpPr>
        <p:spPr>
          <a:xfrm>
            <a:off x="3286125" y="2357437"/>
            <a:ext cx="5572125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Caderno Multidisciplinar: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Matemática, Ciências da  Natureza, Língua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Portuguesa, Redação, Geografia e História.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Língua Inglesa- polígrafo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body" idx="1"/>
          </p:nvPr>
        </p:nvSpPr>
        <p:spPr>
          <a:xfrm>
            <a:off x="428625" y="2000250"/>
            <a:ext cx="8358187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estudante possui um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senha.</a:t>
            </a:r>
            <a:endParaRPr/>
          </a:p>
          <a:p>
            <a:pPr marL="365125" marR="0" lvl="0" indent="-777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Acessar o portal pH quando solicitado pelo professor ou como recurso para seus estudos;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28"/>
          <p:cNvGraphicFramePr/>
          <p:nvPr/>
        </p:nvGraphicFramePr>
        <p:xfrm>
          <a:off x="285750" y="1643062"/>
          <a:ext cx="8643925" cy="4051275"/>
        </p:xfrm>
        <a:graphic>
          <a:graphicData uri="http://schemas.openxmlformats.org/drawingml/2006/table">
            <a:tbl>
              <a:tblPr>
                <a:noFill/>
                <a:tableStyleId>{AC9400EF-31E9-4978-9E25-D6BD4D91BB92}</a:tableStyleId>
              </a:tblPr>
              <a:tblGrid>
                <a:gridCol w="1846250"/>
                <a:gridCol w="2070100"/>
                <a:gridCol w="1993900"/>
                <a:gridCol w="2733675"/>
              </a:tblGrid>
              <a:tr h="185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Parcial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(testes, trabalhos, listas, etc)</a:t>
                      </a: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5,0</a:t>
                      </a:r>
                      <a:endParaRPr sz="16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Qualitativa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1,0</a:t>
                      </a: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Cumulativa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4,0</a:t>
                      </a: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de Recuperação Paralela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4,0</a:t>
                      </a:r>
                      <a:endParaRPr/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Composta no mínimo por 2 instrumentos avaliativos. </a:t>
                      </a: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Critérios: 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Responsabilidade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Participação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Comportamento</a:t>
                      </a: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É estabelecida como nota substitutiva, se for maior que a Cumulativa.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avaliação </a:t>
                      </a: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Paralela </a:t>
                      </a: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 ser aplicada a todos os alunos</a:t>
                      </a:r>
                      <a:endParaRPr/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8" name="Google Shape;278;p28"/>
          <p:cNvSpPr txBox="1"/>
          <p:nvPr/>
        </p:nvSpPr>
        <p:spPr>
          <a:xfrm>
            <a:off x="1928812" y="714375"/>
            <a:ext cx="43576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AVALIAÇÕES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body" idx="1"/>
          </p:nvPr>
        </p:nvSpPr>
        <p:spPr>
          <a:xfrm>
            <a:off x="428625" y="857250"/>
            <a:ext cx="8515350" cy="521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Avaliações Cumulativas e Paralelas</a:t>
            </a:r>
            <a:endParaRPr/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Agendadas pela Coordenação Pedagógica- calendário será colocado nos canais de comunicação.</a:t>
            </a:r>
            <a:endParaRPr sz="2800" b="0" i="0" u="non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Avaliações Parciais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Agendadas pelo professor.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Serão divulgadas nas aulas e disponibilizada a data no Componente Curricular (Plataforma Moodle)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Aluno deverá registrar em sua agenda.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p29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642937"/>
            <a:ext cx="1571625" cy="60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025" y="-199175"/>
            <a:ext cx="9257174" cy="7057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0"/>
          <p:cNvSpPr txBox="1">
            <a:spLocks noGrp="1"/>
          </p:cNvSpPr>
          <p:nvPr>
            <p:ph type="body" idx="1"/>
          </p:nvPr>
        </p:nvSpPr>
        <p:spPr>
          <a:xfrm>
            <a:off x="561962" y="637637"/>
            <a:ext cx="34926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21/02 a 31/05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01/06 a  09/09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10/09 a  16/12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lvl="0" indent="0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4572000" y="533850"/>
            <a:ext cx="4572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Sábados Letivos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23/04-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Aniversário CAAR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21/05-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11/06-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Festa Junina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20/08-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24/09-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Gincana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05/11-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000"/>
              <a:buFont typeface="Century Gothic"/>
              <a:buNone/>
            </a:pPr>
            <a:r>
              <a:rPr lang="en-US" sz="1000" b="1" i="0" u="none">
                <a:solidFill>
                  <a:srgbClr val="6565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TURMA 61</a:t>
            </a:r>
            <a:endParaRPr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000"/>
              <a:buFont typeface="Calibri"/>
              <a:buNone/>
            </a:pPr>
            <a:r>
              <a:rPr lang="en-US" sz="1000" b="0" i="0" u="none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7" name="Google Shape;297;p31"/>
          <p:cNvSpPr txBox="1"/>
          <p:nvPr/>
        </p:nvSpPr>
        <p:spPr>
          <a:xfrm>
            <a:off x="1428750" y="714375"/>
            <a:ext cx="49291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 61</a:t>
            </a:r>
            <a:endParaRPr/>
          </a:p>
        </p:txBody>
      </p:sp>
      <p:graphicFrame>
        <p:nvGraphicFramePr>
          <p:cNvPr id="298" name="Google Shape;298;p31"/>
          <p:cNvGraphicFramePr/>
          <p:nvPr/>
        </p:nvGraphicFramePr>
        <p:xfrm>
          <a:off x="714375" y="1214437"/>
          <a:ext cx="7643775" cy="5214875"/>
        </p:xfrm>
        <a:graphic>
          <a:graphicData uri="http://schemas.openxmlformats.org/drawingml/2006/table">
            <a:tbl>
              <a:tblPr>
                <a:noFill/>
                <a:tableStyleId>{AC9400EF-31E9-4978-9E25-D6BD4D91BB92}</a:tableStyleId>
              </a:tblPr>
              <a:tblGrid>
                <a:gridCol w="1273175"/>
                <a:gridCol w="1274750"/>
                <a:gridCol w="1274750"/>
                <a:gridCol w="1273175"/>
                <a:gridCol w="1274750"/>
                <a:gridCol w="1273175"/>
              </a:tblGrid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2ª feira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7h45min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GEOG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LP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8h25min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ED. FÍS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LP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HIST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FIL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ENS. REL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Intervalo-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9h55min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até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HIST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ED. FÍS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10h55min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LP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HIST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GEOG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1162bbebe7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0175"/>
            <a:ext cx="9144000" cy="71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162bbebe76_0_8"/>
          <p:cNvSpPr txBox="1">
            <a:spLocks noGrp="1"/>
          </p:cNvSpPr>
          <p:nvPr>
            <p:ph type="body" idx="1"/>
          </p:nvPr>
        </p:nvSpPr>
        <p:spPr>
          <a:xfrm>
            <a:off x="322850" y="292450"/>
            <a:ext cx="8592600" cy="464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UNIFORME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O aluno deverá usar o uniforme completo (camiseta, blusa, casaco, jaqueta e calça, bermuda de acordo com a estação).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Observação: Eventualmente, em dias de chuva, por exemplo, o aluno poderá não ter alguma do uniforme disponível, nesse caso, solicitamos que justifiquem na agenda à Coordenação de Turno.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Calçado: orientamos que os alunos venham a escola com calçado fechado;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Trazer sempre  garrafa com água.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Uso da máscara (trazer mais uma máscara para trocar depois do recreio).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1162bbebe7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162bbebe76_0_14"/>
          <p:cNvSpPr txBox="1">
            <a:spLocks noGrp="1"/>
          </p:cNvSpPr>
          <p:nvPr>
            <p:ph type="body" idx="1"/>
          </p:nvPr>
        </p:nvSpPr>
        <p:spPr>
          <a:xfrm>
            <a:off x="730775" y="777912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Atrasos</a:t>
            </a: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aluno que chegar atrasado até 05 minutos deverá ir até a sala da coordenação de turno, para justificar o atraso e ser autorizado a entrar . Após 05 minutos de tolerância, o  aluno  só entrará no próximo período.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 importante evitar  os atrasos.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1162bbebe76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162bbebe76_3_0"/>
          <p:cNvSpPr txBox="1">
            <a:spLocks noGrp="1"/>
          </p:cNvSpPr>
          <p:nvPr>
            <p:ph type="body" idx="1"/>
          </p:nvPr>
        </p:nvSpPr>
        <p:spPr>
          <a:xfrm>
            <a:off x="272950" y="645812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Saída antes do término da aula:</a:t>
            </a: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 familiar ou responsável deverá se apresentar na sala da Coordenação de Turno com a justificativa para retirar o aluno mais cedo ou avisando na agenda o motivo pelo qual terá que sair.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62bbebe76_3_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162bbebe76_3_1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g1162bbebe76_3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162bbebe76_3_13"/>
          <p:cNvSpPr txBox="1"/>
          <p:nvPr/>
        </p:nvSpPr>
        <p:spPr>
          <a:xfrm>
            <a:off x="457200" y="320350"/>
            <a:ext cx="8229600" cy="6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				</a:t>
            </a:r>
            <a:r>
              <a:rPr lang="en-US" sz="2400" b="1">
                <a:solidFill>
                  <a:srgbClr val="FFFF00"/>
                </a:solidFill>
              </a:rPr>
              <a:t>Agenda</a:t>
            </a:r>
            <a:endParaRPr sz="2400"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            	</a:t>
            </a:r>
            <a:r>
              <a:rPr lang="en-US" sz="2400">
                <a:solidFill>
                  <a:schemeClr val="dk1"/>
                </a:solidFill>
              </a:rPr>
              <a:t>- O uso da agenda é obrigatório. É o meio de comunicação entre a família e a escola.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         	As famílias ou responsáveis sempre devem assinar os avisos que vão na agenda e aluno deve trazê-la todos os dias para colégio.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		</a:t>
            </a:r>
            <a:r>
              <a:rPr lang="en-US" sz="2400" b="1">
                <a:solidFill>
                  <a:srgbClr val="FFFF00"/>
                </a:solidFill>
              </a:rPr>
              <a:t>Saídas dos alunos-11h45min</a:t>
            </a:r>
            <a:endParaRPr sz="2400" b="1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As famílias ou responsáveis ficam aguardando os alunos pelo acesso do portão principal do colégio. A saída funcionará pelo sistema de som.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" descr="C:\Users\NILTA\Desktop\PALLOT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49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 descr="Figurinha sem etiquet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 descr="blob:https://web.whatsapp.com/6917e374-d841-489c-9a5a-89c3cee1c14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2" descr="C:\Users\NILTA\Desktop\PAllotti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0"/>
            <a:ext cx="3879850" cy="5948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/>
          <p:cNvSpPr txBox="1"/>
          <p:nvPr/>
        </p:nvSpPr>
        <p:spPr>
          <a:xfrm>
            <a:off x="3786187" y="2000250"/>
            <a:ext cx="47148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Muito obrigado pela presença!</a:t>
            </a:r>
            <a:endParaRPr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5500" y="0"/>
            <a:ext cx="94035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-63275" y="400437"/>
            <a:ext cx="8858400" cy="6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Telefones para contato: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Coordenação Pedagógica (Claudia Reis)-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3220 4551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b="1"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b="1"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Coordenação de Turno (Caroline)-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991054863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Orientação Educacional (Nilta)-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999721083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(Graziele)-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991054187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6878"/>
            <a:ext cx="9144000" cy="7012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78562" y="452912"/>
            <a:ext cx="8586900" cy="5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Canais de acesso em relação à vida escolar: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Portal do aluno- no site do Colégio: CPF e data de nascimento --/--/---- (notas, rematrículas)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Plataforma Moodle-  número da matrícula(RA) e data de nascimento ( Professores poderão usar para atividades complementares e SOE para notícias)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475" y="0"/>
            <a:ext cx="9219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834550" y="579812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Plataforma Plurall- email e senha definida pelo aluno. Primeiro acesso dos alunos necessita de um código gerado pela Editora e fornecido pela Secretaria. ( exercícios, livros digitais, recursos para estudos)</a:t>
            </a:r>
            <a:endParaRPr>
              <a:solidFill>
                <a:schemeClr val="lt1"/>
              </a:solidFill>
            </a:endParaRPr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19175" y="61062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Canais para  acompanhar as notícias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19175" y="1936887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Site do Colégio: </a:t>
            </a:r>
            <a:r>
              <a:rPr lang="en-US" sz="2800" b="0" i="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http://www.colegioantonioalvesramos.g12.br/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Facebook: Pallotti - Colégio Antônio Alves Ramos;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Plataforma Moodle- notícias (Serviço de Orientação Educacional e Coordenação Pedagógica);</a:t>
            </a:r>
            <a:endParaRPr>
              <a:solidFill>
                <a:schemeClr val="lt1"/>
              </a:solidFill>
            </a:endParaRPr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8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625"/>
            <a:ext cx="1571625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1357312" y="500062"/>
            <a:ext cx="73009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4800"/>
              <a:buFont typeface="Georgia"/>
              <a:buNone/>
            </a:pPr>
            <a:r>
              <a:rPr lang="en-US" sz="4800" b="1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pic>
        <p:nvPicPr>
          <p:cNvPr id="145" name="Google Shape;145;p8" descr="Pode ser uma imagem de 1 pessoa, sentada, em pé e área inter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90625"/>
            <a:ext cx="9144000" cy="5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1857375" y="571500"/>
            <a:ext cx="585787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Semana Pedagógica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532675" y="5392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Projeto interdisciplinar 6º Ano</a:t>
            </a: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103750" y="1128362"/>
            <a:ext cx="88584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8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Meio ambiente: cuidado e conscientização</a:t>
            </a: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 </a:t>
            </a: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Objetivo Geral: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Estimular a mudança de atitudes e a prática de novos hábitos na comunidade escolar com relação ao cuidado e a preservação do meio ambiente. 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225" y="3962000"/>
            <a:ext cx="3886224" cy="259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rban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PresentationFormat>Apresentação na tela (4:3)</PresentationFormat>
  <Paragraphs>201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Arial</vt:lpstr>
      <vt:lpstr>Trebuchet MS</vt:lpstr>
      <vt:lpstr>Georgia</vt:lpstr>
      <vt:lpstr>Noto Sans Symbols</vt:lpstr>
      <vt:lpstr>Comic Sans MS</vt:lpstr>
      <vt:lpstr>Times New Roman</vt:lpstr>
      <vt:lpstr>Century Gothic</vt:lpstr>
      <vt:lpstr>Calibri</vt:lpstr>
      <vt:lpstr>1_Urbano</vt:lpstr>
      <vt:lpstr>Urbano</vt:lpstr>
      <vt:lpstr>Slide 1</vt:lpstr>
      <vt:lpstr>Slide 2</vt:lpstr>
      <vt:lpstr>Slide 3</vt:lpstr>
      <vt:lpstr>Slide 4</vt:lpstr>
      <vt:lpstr>Slide 5</vt:lpstr>
      <vt:lpstr>Slide 6</vt:lpstr>
      <vt:lpstr>Canais para  acompanhar as notícias</vt:lpstr>
      <vt:lpstr>Slide 8</vt:lpstr>
      <vt:lpstr>Projeto interdisciplinar 6º Ano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Sistema de ensino pH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NILTA</dc:creator>
  <cp:lastModifiedBy>NILTA</cp:lastModifiedBy>
  <cp:revision>1</cp:revision>
  <dcterms:created xsi:type="dcterms:W3CDTF">2019-12-30T11:35:53Z</dcterms:created>
  <dcterms:modified xsi:type="dcterms:W3CDTF">2022-02-22T10:29:43Z</dcterms:modified>
</cp:coreProperties>
</file>